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handoutMasterIdLst>
    <p:handoutMasterId r:id="rId16"/>
  </p:handoutMasterIdLst>
  <p:sldIdLst>
    <p:sldId id="322" r:id="rId2"/>
    <p:sldId id="321" r:id="rId3"/>
    <p:sldId id="335" r:id="rId4"/>
    <p:sldId id="296" r:id="rId5"/>
    <p:sldId id="324" r:id="rId6"/>
    <p:sldId id="326" r:id="rId7"/>
    <p:sldId id="323" r:id="rId8"/>
    <p:sldId id="334" r:id="rId9"/>
    <p:sldId id="329" r:id="rId10"/>
    <p:sldId id="330" r:id="rId11"/>
    <p:sldId id="332" r:id="rId12"/>
    <p:sldId id="294" r:id="rId13"/>
    <p:sldId id="297" r:id="rId14"/>
  </p:sldIdLst>
  <p:sldSz cx="12192000" cy="6858000"/>
  <p:notesSz cx="6858000" cy="9144000"/>
  <p:embeddedFontLst>
    <p:embeddedFont>
      <p:font typeface="굴림체" panose="020B0609000101010101" pitchFamily="49" charset="-127"/>
      <p:regular r:id="rId17"/>
    </p:embeddedFont>
    <p:embeddedFont>
      <p:font typeface="맑은 고딕" panose="020B0503020000020004" pitchFamily="34" charset="-127"/>
      <p:regular r:id="rId18"/>
      <p:bold r:id="rId19"/>
    </p:embeddedFon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Consolas" panose="020B0609020204030204" pitchFamily="49" charset="0"/>
      <p:regular r:id="rId26"/>
      <p:bold r:id="rId27"/>
      <p:italic r:id="rId28"/>
      <p:boldItalic r:id="rId29"/>
    </p:embeddedFont>
  </p:embeddedFontLst>
  <p:defaultText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84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C716"/>
    <a:srgbClr val="80C615"/>
    <a:srgbClr val="445C13"/>
    <a:srgbClr val="F4A75A"/>
    <a:srgbClr val="759928"/>
    <a:srgbClr val="455B14"/>
    <a:srgbClr val="12B4FF"/>
    <a:srgbClr val="012FC2"/>
    <a:srgbClr val="5C6871"/>
    <a:srgbClr val="6F8F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57" autoAdjust="0"/>
    <p:restoredTop sz="74201" autoAdjust="0"/>
  </p:normalViewPr>
  <p:slideViewPr>
    <p:cSldViewPr>
      <p:cViewPr varScale="1">
        <p:scale>
          <a:sx n="121" d="100"/>
          <a:sy n="121" d="100"/>
        </p:scale>
        <p:origin x="4566" y="108"/>
      </p:cViewPr>
      <p:guideLst>
        <p:guide orient="horz" pos="2160"/>
        <p:guide pos="2880"/>
        <p:guide pos="3841"/>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p:cViewPr varScale="1">
        <p:scale>
          <a:sx n="85" d="100"/>
          <a:sy n="85" d="100"/>
        </p:scale>
        <p:origin x="-387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2023-02-07</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2023-02-07</a:t>
            </a:fld>
            <a:endParaRPr lang="ko-KR" altLang="en-US"/>
          </a:p>
        </p:txBody>
      </p:sp>
      <p:sp>
        <p:nvSpPr>
          <p:cNvPr id="4" name="슬라이드 이미지 개체 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95690" rtl="0" eaLnBrk="1" latinLnBrk="1" hangingPunct="1">
      <a:defRPr sz="1300" kern="1200">
        <a:solidFill>
          <a:schemeClr val="tx1"/>
        </a:solidFill>
        <a:latin typeface="+mn-lt"/>
        <a:ea typeface="+mn-ea"/>
        <a:cs typeface="+mn-cs"/>
      </a:defRPr>
    </a:lvl1pPr>
    <a:lvl2pPr marL="497845" algn="l" defTabSz="995690" rtl="0" eaLnBrk="1" latinLnBrk="1" hangingPunct="1">
      <a:defRPr sz="1300" kern="1200">
        <a:solidFill>
          <a:schemeClr val="tx1"/>
        </a:solidFill>
        <a:latin typeface="+mn-lt"/>
        <a:ea typeface="+mn-ea"/>
        <a:cs typeface="+mn-cs"/>
      </a:defRPr>
    </a:lvl2pPr>
    <a:lvl3pPr marL="995690" algn="l" defTabSz="995690" rtl="0" eaLnBrk="1" latinLnBrk="1" hangingPunct="1">
      <a:defRPr sz="1300" kern="1200">
        <a:solidFill>
          <a:schemeClr val="tx1"/>
        </a:solidFill>
        <a:latin typeface="+mn-lt"/>
        <a:ea typeface="+mn-ea"/>
        <a:cs typeface="+mn-cs"/>
      </a:defRPr>
    </a:lvl3pPr>
    <a:lvl4pPr marL="1493535" algn="l" defTabSz="995690" rtl="0" eaLnBrk="1" latinLnBrk="1" hangingPunct="1">
      <a:defRPr sz="1300" kern="1200">
        <a:solidFill>
          <a:schemeClr val="tx1"/>
        </a:solidFill>
        <a:latin typeface="+mn-lt"/>
        <a:ea typeface="+mn-ea"/>
        <a:cs typeface="+mn-cs"/>
      </a:defRPr>
    </a:lvl4pPr>
    <a:lvl5pPr marL="1991380" algn="l" defTabSz="995690" rtl="0" eaLnBrk="1" latinLnBrk="1" hangingPunct="1">
      <a:defRPr sz="1300" kern="1200">
        <a:solidFill>
          <a:schemeClr val="tx1"/>
        </a:solidFill>
        <a:latin typeface="+mn-lt"/>
        <a:ea typeface="+mn-ea"/>
        <a:cs typeface="+mn-cs"/>
      </a:defRPr>
    </a:lvl5pPr>
    <a:lvl6pPr marL="2489225" algn="l" defTabSz="995690" rtl="0" eaLnBrk="1" latinLnBrk="1" hangingPunct="1">
      <a:defRPr sz="1300" kern="1200">
        <a:solidFill>
          <a:schemeClr val="tx1"/>
        </a:solidFill>
        <a:latin typeface="+mn-lt"/>
        <a:ea typeface="+mn-ea"/>
        <a:cs typeface="+mn-cs"/>
      </a:defRPr>
    </a:lvl6pPr>
    <a:lvl7pPr marL="2987070" algn="l" defTabSz="995690" rtl="0" eaLnBrk="1" latinLnBrk="1" hangingPunct="1">
      <a:defRPr sz="1300" kern="1200">
        <a:solidFill>
          <a:schemeClr val="tx1"/>
        </a:solidFill>
        <a:latin typeface="+mn-lt"/>
        <a:ea typeface="+mn-ea"/>
        <a:cs typeface="+mn-cs"/>
      </a:defRPr>
    </a:lvl7pPr>
    <a:lvl8pPr marL="3484916" algn="l" defTabSz="995690" rtl="0" eaLnBrk="1" latinLnBrk="1" hangingPunct="1">
      <a:defRPr sz="1300" kern="1200">
        <a:solidFill>
          <a:schemeClr val="tx1"/>
        </a:solidFill>
        <a:latin typeface="+mn-lt"/>
        <a:ea typeface="+mn-ea"/>
        <a:cs typeface="+mn-cs"/>
      </a:defRPr>
    </a:lvl8pPr>
    <a:lvl9pPr marL="3982761" algn="l" defTabSz="995690" rtl="0" eaLnBrk="1" latinLnBrk="1"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39106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95690" rtl="0" eaLnBrk="1" fontAlgn="auto" latinLnBrk="1" hangingPunct="1">
              <a:lnSpc>
                <a:spcPct val="100000"/>
              </a:lnSpc>
              <a:spcBef>
                <a:spcPts val="0"/>
              </a:spcBef>
              <a:spcAft>
                <a:spcPts val="0"/>
              </a:spcAft>
              <a:buClrTx/>
              <a:buSzTx/>
              <a:buFontTx/>
              <a:buNone/>
              <a:tabLst/>
              <a:defRPr/>
            </a:pPr>
            <a:r>
              <a:rPr lang="en-US" altLang="ko-KR" sz="1400" dirty="0"/>
              <a:t>Pair plot created to check for dependencies of the relationship between chosen variables.</a:t>
            </a:r>
          </a:p>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2022289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Highlight the importance or value of the parameters used to identify top 10 players. For example if to put value of the player in the first place the table will show one list of players, if to put number of goals then list will be different</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7</a:t>
            </a:fld>
            <a:endParaRPr lang="ko-KR" altLang="en-US"/>
          </a:p>
        </p:txBody>
      </p:sp>
    </p:spTree>
    <p:extLst>
      <p:ext uri="{BB962C8B-B14F-4D97-AF65-F5344CB8AC3E}">
        <p14:creationId xmlns:p14="http://schemas.microsoft.com/office/powerpoint/2010/main" val="556559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9</a:t>
            </a:fld>
            <a:endParaRPr lang="ko-KR" altLang="en-US"/>
          </a:p>
        </p:txBody>
      </p:sp>
    </p:spTree>
    <p:extLst>
      <p:ext uri="{BB962C8B-B14F-4D97-AF65-F5344CB8AC3E}">
        <p14:creationId xmlns:p14="http://schemas.microsoft.com/office/powerpoint/2010/main" val="39814663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9" y="1240"/>
            <a:ext cx="12189788" cy="6856756"/>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5" name="제목 1"/>
          <p:cNvSpPr>
            <a:spLocks noGrp="1"/>
          </p:cNvSpPr>
          <p:nvPr>
            <p:ph type="ctrTitle" hasCustomPrompt="1"/>
          </p:nvPr>
        </p:nvSpPr>
        <p:spPr>
          <a:xfrm>
            <a:off x="911424" y="1052736"/>
            <a:ext cx="5544616" cy="1872208"/>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5800" kern="1200" baseline="0" dirty="0">
                <a:solidFill>
                  <a:schemeClr val="bg1"/>
                </a:solidFill>
                <a:effectLst/>
                <a:latin typeface="+mj-lt"/>
                <a:ea typeface="맑은 고딕"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9" y="1240"/>
            <a:ext cx="12189788" cy="6856756"/>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9" y="1240"/>
            <a:ext cx="12189788" cy="6856756"/>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9" y="1240"/>
            <a:ext cx="12189788" cy="6856756"/>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4" name="제목 1"/>
          <p:cNvSpPr>
            <a:spLocks noGrp="1"/>
          </p:cNvSpPr>
          <p:nvPr>
            <p:ph type="title"/>
          </p:nvPr>
        </p:nvSpPr>
        <p:spPr>
          <a:xfrm>
            <a:off x="262593" y="109163"/>
            <a:ext cx="8276732" cy="798568"/>
          </a:xfr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5" name="내용 개체 틀 2"/>
          <p:cNvSpPr>
            <a:spLocks noGrp="1"/>
          </p:cNvSpPr>
          <p:nvPr>
            <p:ph idx="1"/>
          </p:nvPr>
        </p:nvSpPr>
        <p:spPr>
          <a:xfrm>
            <a:off x="262592" y="1413243"/>
            <a:ext cx="11522780" cy="4823421"/>
          </a:xfrm>
        </p:spPr>
        <p:txBody>
          <a:bodyPr>
            <a:normAutofit/>
          </a:bodyPr>
          <a:lstStyle>
            <a:lvl1pPr algn="l">
              <a:buNone/>
              <a:defRPr sz="2000" i="1" baseline="0">
                <a:solidFill>
                  <a:srgbClr val="80C615"/>
                </a:solidFill>
                <a:latin typeface="+mj-lt"/>
                <a:ea typeface="맑은 고딕" pitchFamily="50" charset="-127"/>
              </a:defRPr>
            </a:lvl1pPr>
            <a:lvl2pPr algn="l">
              <a:buNone/>
              <a:defRPr sz="2000" i="1" baseline="0">
                <a:solidFill>
                  <a:srgbClr val="80C615"/>
                </a:solidFill>
                <a:latin typeface="+mj-lt"/>
                <a:ea typeface="맑은 고딕" pitchFamily="50" charset="-127"/>
              </a:defRPr>
            </a:lvl2pPr>
            <a:lvl3pPr algn="l">
              <a:buNone/>
              <a:defRPr sz="2000" i="1" baseline="0">
                <a:solidFill>
                  <a:srgbClr val="80C615"/>
                </a:solidFill>
                <a:latin typeface="+mj-lt"/>
                <a:ea typeface="맑은 고딕" pitchFamily="50" charset="-127"/>
              </a:defRPr>
            </a:lvl3pPr>
            <a:lvl4pPr algn="l">
              <a:buNone/>
              <a:defRPr sz="2000" i="1" baseline="0">
                <a:solidFill>
                  <a:srgbClr val="80C615"/>
                </a:solidFill>
                <a:latin typeface="+mj-lt"/>
                <a:ea typeface="맑은 고딕" pitchFamily="50" charset="-127"/>
              </a:defRPr>
            </a:lvl4pPr>
            <a:lvl5pPr algn="l">
              <a:buNone/>
              <a:defRPr sz="2000" i="1" baseline="0">
                <a:solidFill>
                  <a:srgbClr val="80C615"/>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9" y="1240"/>
            <a:ext cx="12189788" cy="6856756"/>
          </a:xfrm>
          <a:prstGeom prst="rect">
            <a:avLst/>
          </a:prstGeom>
        </p:spPr>
      </p:pic>
      <p:sp>
        <p:nvSpPr>
          <p:cNvPr id="4" name="날짜 개체 틀 3"/>
          <p:cNvSpPr>
            <a:spLocks noGrp="1"/>
          </p:cNvSpPr>
          <p:nvPr>
            <p:ph type="dt" sz="half" idx="10"/>
          </p:nvPr>
        </p:nvSpPr>
        <p:spPr>
          <a:xfrm>
            <a:off x="609601" y="6500837"/>
            <a:ext cx="2844800" cy="220641"/>
          </a:xfrm>
        </p:spPr>
        <p:txBody>
          <a:body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11"/>
          </p:nvPr>
        </p:nvSpPr>
        <p:spPr>
          <a:xfrm>
            <a:off x="4165602" y="6500837"/>
            <a:ext cx="3860800" cy="220641"/>
          </a:xfrm>
        </p:spPr>
        <p:txBody>
          <a:bodyPr/>
          <a:lstStyle/>
          <a:p>
            <a:endParaRPr lang="ko-KR" altLang="en-US"/>
          </a:p>
        </p:txBody>
      </p:sp>
      <p:sp>
        <p:nvSpPr>
          <p:cNvPr id="6" name="슬라이드 번호 개체 틀 5"/>
          <p:cNvSpPr>
            <a:spLocks noGrp="1"/>
          </p:cNvSpPr>
          <p:nvPr>
            <p:ph type="sldNum" sz="quarter" idx="12"/>
          </p:nvPr>
        </p:nvSpPr>
        <p:spPr>
          <a:xfrm>
            <a:off x="8737601" y="6500837"/>
            <a:ext cx="2844800" cy="220641"/>
          </a:xfrm>
        </p:spPr>
        <p:txBody>
          <a:bodyPr/>
          <a:lstStyle/>
          <a:p>
            <a:fld id="{EE6BC638-39B7-4287-91A7-2A3DDA573295}" type="slidenum">
              <a:rPr lang="ko-KR" altLang="en-US" smtClean="0"/>
              <a:pPr/>
              <a:t>‹#›</a:t>
            </a:fld>
            <a:endParaRPr lang="ko-KR" altLang="en-US"/>
          </a:p>
        </p:txBody>
      </p:sp>
      <p:sp>
        <p:nvSpPr>
          <p:cNvPr id="15" name="제목 1"/>
          <p:cNvSpPr>
            <a:spLocks noGrp="1"/>
          </p:cNvSpPr>
          <p:nvPr>
            <p:ph type="title"/>
          </p:nvPr>
        </p:nvSpPr>
        <p:spPr>
          <a:xfrm>
            <a:off x="262593" y="109163"/>
            <a:ext cx="8276732" cy="798568"/>
          </a:xfr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rgbClr val="80C615"/>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p:nvPr>
        </p:nvSpPr>
        <p:spPr>
          <a:xfrm>
            <a:off x="262592" y="1413243"/>
            <a:ext cx="11522780" cy="4823421"/>
          </a:xfrm>
        </p:spPr>
        <p:txBody>
          <a:bodyPr>
            <a:normAutofit/>
          </a:bodyPr>
          <a:lstStyle>
            <a:lvl1pPr algn="l">
              <a:buNone/>
              <a:defRPr sz="2000" i="1" baseline="0">
                <a:solidFill>
                  <a:srgbClr val="050507"/>
                </a:solidFill>
                <a:latin typeface="+mj-lt"/>
                <a:ea typeface="맑은 고딕" pitchFamily="50" charset="-127"/>
              </a:defRPr>
            </a:lvl1pPr>
            <a:lvl2pPr algn="l">
              <a:buNone/>
              <a:defRPr sz="2000" i="1" baseline="0">
                <a:solidFill>
                  <a:srgbClr val="050507"/>
                </a:solidFill>
                <a:latin typeface="+mj-lt"/>
                <a:ea typeface="맑은 고딕" pitchFamily="50" charset="-127"/>
              </a:defRPr>
            </a:lvl2pPr>
            <a:lvl3pPr algn="l">
              <a:buNone/>
              <a:defRPr sz="2000" i="1" baseline="0">
                <a:solidFill>
                  <a:srgbClr val="050507"/>
                </a:solidFill>
                <a:latin typeface="+mj-lt"/>
                <a:ea typeface="맑은 고딕" pitchFamily="50" charset="-127"/>
              </a:defRPr>
            </a:lvl3pPr>
            <a:lvl4pPr algn="l">
              <a:buNone/>
              <a:defRPr sz="2000" i="1" baseline="0">
                <a:solidFill>
                  <a:srgbClr val="050507"/>
                </a:solidFill>
                <a:latin typeface="+mj-lt"/>
                <a:ea typeface="맑은 고딕" pitchFamily="50" charset="-127"/>
              </a:defRPr>
            </a:lvl4pPr>
            <a:lvl5pPr algn="l">
              <a:buNone/>
              <a:defRPr sz="2000" i="1" baseline="0">
                <a:solidFill>
                  <a:srgbClr val="050507"/>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9" y="1"/>
            <a:ext cx="12189788" cy="6856756"/>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8" name="제목 1"/>
          <p:cNvSpPr>
            <a:spLocks noGrp="1"/>
          </p:cNvSpPr>
          <p:nvPr>
            <p:ph type="ctrTitle"/>
          </p:nvPr>
        </p:nvSpPr>
        <p:spPr>
          <a:xfrm>
            <a:off x="2567608" y="2420888"/>
            <a:ext cx="7056784" cy="1367835"/>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ctr"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7200" kern="1200" baseline="0" dirty="0">
                <a:solidFill>
                  <a:schemeClr val="bg1"/>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601" y="19026"/>
            <a:ext cx="10972800" cy="796908"/>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601" y="1062021"/>
            <a:ext cx="10972800" cy="5286412"/>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601" y="6429399"/>
            <a:ext cx="2844800" cy="292079"/>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3"/>
          </p:nvPr>
        </p:nvSpPr>
        <p:spPr>
          <a:xfrm>
            <a:off x="4165602" y="6429399"/>
            <a:ext cx="3860800" cy="292079"/>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7601" y="6429399"/>
            <a:ext cx="2844800" cy="292079"/>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95491" rtl="0" eaLnBrk="1" latinLnBrk="1" hangingPunct="1">
        <a:spcBef>
          <a:spcPct val="0"/>
        </a:spcBef>
        <a:buNone/>
        <a:defRPr lang="ko-KR" altLang="en-US" sz="3799" kern="1200">
          <a:solidFill>
            <a:sysClr val="windowText" lastClr="000000"/>
          </a:solidFill>
          <a:latin typeface="맑은 고딕" pitchFamily="50" charset="-127"/>
          <a:ea typeface="맑은 고딕" pitchFamily="50" charset="-127"/>
          <a:cs typeface="+mj-cs"/>
        </a:defRPr>
      </a:lvl1pPr>
    </p:titleStyle>
    <p:body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491" rtl="0" eaLnBrk="1" latinLnBrk="1" hangingPunct="1">
        <a:defRPr sz="2000" kern="1200">
          <a:solidFill>
            <a:schemeClr val="tx1"/>
          </a:solidFill>
          <a:latin typeface="+mn-lt"/>
          <a:ea typeface="+mn-ea"/>
          <a:cs typeface="+mn-cs"/>
        </a:defRPr>
      </a:lvl1pPr>
      <a:lvl2pPr marL="497745" algn="l" defTabSz="995491" rtl="0" eaLnBrk="1" latinLnBrk="1" hangingPunct="1">
        <a:defRPr sz="2000" kern="1200">
          <a:solidFill>
            <a:schemeClr val="tx1"/>
          </a:solidFill>
          <a:latin typeface="+mn-lt"/>
          <a:ea typeface="+mn-ea"/>
          <a:cs typeface="+mn-cs"/>
        </a:defRPr>
      </a:lvl2pPr>
      <a:lvl3pPr marL="995491" algn="l" defTabSz="995491" rtl="0" eaLnBrk="1" latinLnBrk="1" hangingPunct="1">
        <a:defRPr sz="2000" kern="1200">
          <a:solidFill>
            <a:schemeClr val="tx1"/>
          </a:solidFill>
          <a:latin typeface="+mn-lt"/>
          <a:ea typeface="+mn-ea"/>
          <a:cs typeface="+mn-cs"/>
        </a:defRPr>
      </a:lvl3pPr>
      <a:lvl4pPr marL="1493236" algn="l" defTabSz="995491" rtl="0" eaLnBrk="1" latinLnBrk="1" hangingPunct="1">
        <a:defRPr sz="2000" kern="1200">
          <a:solidFill>
            <a:schemeClr val="tx1"/>
          </a:solidFill>
          <a:latin typeface="+mn-lt"/>
          <a:ea typeface="+mn-ea"/>
          <a:cs typeface="+mn-cs"/>
        </a:defRPr>
      </a:lvl4pPr>
      <a:lvl5pPr marL="1990982" algn="l" defTabSz="995491" rtl="0" eaLnBrk="1" latinLnBrk="1" hangingPunct="1">
        <a:defRPr sz="2000" kern="1200">
          <a:solidFill>
            <a:schemeClr val="tx1"/>
          </a:solidFill>
          <a:latin typeface="+mn-lt"/>
          <a:ea typeface="+mn-ea"/>
          <a:cs typeface="+mn-cs"/>
        </a:defRPr>
      </a:lvl5pPr>
      <a:lvl6pPr marL="2488727" algn="l" defTabSz="995491" rtl="0" eaLnBrk="1" latinLnBrk="1" hangingPunct="1">
        <a:defRPr sz="2000" kern="1200">
          <a:solidFill>
            <a:schemeClr val="tx1"/>
          </a:solidFill>
          <a:latin typeface="+mn-lt"/>
          <a:ea typeface="+mn-ea"/>
          <a:cs typeface="+mn-cs"/>
        </a:defRPr>
      </a:lvl6pPr>
      <a:lvl7pPr marL="2986473" algn="l" defTabSz="995491" rtl="0" eaLnBrk="1" latinLnBrk="1" hangingPunct="1">
        <a:defRPr sz="2000" kern="1200">
          <a:solidFill>
            <a:schemeClr val="tx1"/>
          </a:solidFill>
          <a:latin typeface="+mn-lt"/>
          <a:ea typeface="+mn-ea"/>
          <a:cs typeface="+mn-cs"/>
        </a:defRPr>
      </a:lvl7pPr>
      <a:lvl8pPr marL="3484219" algn="l" defTabSz="995491" rtl="0" eaLnBrk="1" latinLnBrk="1" hangingPunct="1">
        <a:defRPr sz="2000" kern="1200">
          <a:solidFill>
            <a:schemeClr val="tx1"/>
          </a:solidFill>
          <a:latin typeface="+mn-lt"/>
          <a:ea typeface="+mn-ea"/>
          <a:cs typeface="+mn-cs"/>
        </a:defRPr>
      </a:lvl8pPr>
      <a:lvl9pPr marL="3981964" algn="l" defTabSz="995491"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911424" y="1052736"/>
            <a:ext cx="5472608" cy="1872208"/>
          </a:xfrm>
        </p:spPr>
        <p:txBody>
          <a:bodyPr/>
          <a:lstStyle/>
          <a:p>
            <a:r>
              <a:rPr lang="en-US" altLang="ko-KR" dirty="0"/>
              <a:t>SOCCER PLAYER</a:t>
            </a:r>
            <a:br>
              <a:rPr lang="en-US" altLang="ko-KR" dirty="0"/>
            </a:br>
            <a:r>
              <a:rPr lang="en-US" altLang="ko-KR" b="1" dirty="0">
                <a:solidFill>
                  <a:srgbClr val="80C615"/>
                </a:solidFill>
              </a:rPr>
              <a:t>ANALYSIS</a:t>
            </a:r>
            <a:endParaRPr lang="ko-KR" altLang="en-US" dirty="0"/>
          </a:p>
        </p:txBody>
      </p:sp>
      <p:sp>
        <p:nvSpPr>
          <p:cNvPr id="14" name="직사각형 13"/>
          <p:cNvSpPr/>
          <p:nvPr/>
        </p:nvSpPr>
        <p:spPr>
          <a:xfrm>
            <a:off x="911424" y="3143816"/>
            <a:ext cx="4660304" cy="285184"/>
          </a:xfrm>
          <a:prstGeom prst="rect">
            <a:avLst/>
          </a:prstGeom>
          <a:noFill/>
          <a:ln w="9525">
            <a:noFill/>
            <a:miter lim="800000"/>
            <a:headEnd/>
            <a:tailEnd/>
          </a:ln>
        </p:spPr>
        <p:txBody>
          <a:bodyPr vert="horz" wrap="square" lIns="99546" tIns="49773" rIns="99546" bIns="49773" numCol="1" anchor="t" anchorCtr="0" compatLnSpc="1">
            <a:prstTxWarp prst="textNoShape">
              <a:avLst/>
            </a:prstTxWarp>
            <a:spAutoFit/>
          </a:bodyPr>
          <a:lstStyle/>
          <a:p>
            <a:pPr defTabSz="914217" fontAlgn="base">
              <a:spcBef>
                <a:spcPct val="0"/>
              </a:spcBef>
              <a:spcAft>
                <a:spcPct val="0"/>
              </a:spcAft>
              <a:defRPr/>
            </a:pPr>
            <a:r>
              <a:rPr kumimoji="1" lang="en-US" altLang="ko-KR" sz="1200" dirty="0">
                <a:solidFill>
                  <a:schemeClr val="bg1"/>
                </a:solidFill>
                <a:latin typeface="+mj-lt"/>
                <a:ea typeface="맑은 고딕" pitchFamily="50" charset="-127"/>
                <a:cs typeface="굴림" pitchFamily="50" charset="-127"/>
              </a:rPr>
              <a:t>Data Analysts: Alexandr Gorbulin, Rocky Owens, and Francis </a:t>
            </a:r>
            <a:r>
              <a:rPr kumimoji="1" lang="en-US" altLang="ko-KR" sz="1200" dirty="0" err="1">
                <a:solidFill>
                  <a:schemeClr val="bg1"/>
                </a:solidFill>
                <a:latin typeface="+mj-lt"/>
                <a:ea typeface="맑은 고딕" pitchFamily="50" charset="-127"/>
                <a:cs typeface="굴림" pitchFamily="50" charset="-127"/>
              </a:rPr>
              <a:t>Shobo</a:t>
            </a:r>
            <a:endParaRPr kumimoji="1" lang="en-US" altLang="ko-KR" sz="1200" dirty="0">
              <a:solidFill>
                <a:schemeClr val="bg1"/>
              </a:solidFill>
              <a:latin typeface="+mj-lt"/>
              <a:ea typeface="맑은 고딕" pitchFamily="50" charset="-127"/>
              <a:cs typeface="굴림" pitchFamily="50" charset="-127"/>
            </a:endParaRPr>
          </a:p>
        </p:txBody>
      </p:sp>
      <p:sp>
        <p:nvSpPr>
          <p:cNvPr id="2" name="직사각형 13">
            <a:extLst>
              <a:ext uri="{FF2B5EF4-FFF2-40B4-BE49-F238E27FC236}">
                <a16:creationId xmlns:a16="http://schemas.microsoft.com/office/drawing/2014/main" id="{BD66B60A-7F9D-B497-8469-FF9D97933365}"/>
              </a:ext>
            </a:extLst>
          </p:cNvPr>
          <p:cNvSpPr/>
          <p:nvPr/>
        </p:nvSpPr>
        <p:spPr>
          <a:xfrm>
            <a:off x="931640" y="3505280"/>
            <a:ext cx="4660304" cy="285184"/>
          </a:xfrm>
          <a:prstGeom prst="rect">
            <a:avLst/>
          </a:prstGeom>
          <a:noFill/>
          <a:ln w="9525">
            <a:noFill/>
            <a:miter lim="800000"/>
            <a:headEnd/>
            <a:tailEnd/>
          </a:ln>
        </p:spPr>
        <p:txBody>
          <a:bodyPr vert="horz" wrap="square" lIns="99546" tIns="49773" rIns="99546" bIns="49773" numCol="1" anchor="t" anchorCtr="0" compatLnSpc="1">
            <a:prstTxWarp prst="textNoShape">
              <a:avLst/>
            </a:prstTxWarp>
            <a:spAutoFit/>
          </a:bodyPr>
          <a:lstStyle/>
          <a:p>
            <a:pPr defTabSz="914217" fontAlgn="base">
              <a:spcBef>
                <a:spcPct val="0"/>
              </a:spcBef>
              <a:spcAft>
                <a:spcPct val="0"/>
              </a:spcAft>
              <a:defRPr/>
            </a:pPr>
            <a:r>
              <a:rPr kumimoji="1" lang="en-US" altLang="ko-KR" sz="1200" dirty="0">
                <a:solidFill>
                  <a:schemeClr val="bg1"/>
                </a:solidFill>
                <a:latin typeface="+mj-lt"/>
                <a:ea typeface="맑은 고딕" pitchFamily="50" charset="-127"/>
                <a:cs typeface="굴림" pitchFamily="50" charset="-127"/>
              </a:rPr>
              <a:t>February 8, 2023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Player Position &amp; Cards Received</a:t>
            </a:r>
            <a:endParaRPr lang="ko-KR" altLang="en-US" dirty="0"/>
          </a:p>
        </p:txBody>
      </p:sp>
      <p:pic>
        <p:nvPicPr>
          <p:cNvPr id="7" name="Picture 6" descr="Chart&#10;&#10;Description automatically generated">
            <a:extLst>
              <a:ext uri="{FF2B5EF4-FFF2-40B4-BE49-F238E27FC236}">
                <a16:creationId xmlns:a16="http://schemas.microsoft.com/office/drawing/2014/main" id="{533BCB0E-3734-01A7-3338-C9028291FE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2" y="3645024"/>
            <a:ext cx="12192000" cy="2302308"/>
          </a:xfrm>
          <a:prstGeom prst="rect">
            <a:avLst/>
          </a:prstGeom>
        </p:spPr>
      </p:pic>
      <p:pic>
        <p:nvPicPr>
          <p:cNvPr id="5" name="Picture 4" descr="Chart, histogram&#10;&#10;Description automatically generated">
            <a:extLst>
              <a:ext uri="{FF2B5EF4-FFF2-40B4-BE49-F238E27FC236}">
                <a16:creationId xmlns:a16="http://schemas.microsoft.com/office/drawing/2014/main" id="{979B6D8B-25AC-D95C-1211-12EA60D4D4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02" y="1007950"/>
            <a:ext cx="3968866" cy="2645911"/>
          </a:xfrm>
          <a:prstGeom prst="rect">
            <a:avLst/>
          </a:prstGeom>
        </p:spPr>
      </p:pic>
    </p:spTree>
    <p:extLst>
      <p:ext uri="{BB962C8B-B14F-4D97-AF65-F5344CB8AC3E}">
        <p14:creationId xmlns:p14="http://schemas.microsoft.com/office/powerpoint/2010/main" val="2370509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Tackles vs. Tackles Won</a:t>
            </a:r>
            <a:endParaRPr lang="ko-KR" altLang="en-US" dirty="0"/>
          </a:p>
        </p:txBody>
      </p:sp>
      <p:pic>
        <p:nvPicPr>
          <p:cNvPr id="4" name="Picture 3" descr="Chart, line chart&#10;&#10;Description automatically generated">
            <a:extLst>
              <a:ext uri="{FF2B5EF4-FFF2-40B4-BE49-F238E27FC236}">
                <a16:creationId xmlns:a16="http://schemas.microsoft.com/office/drawing/2014/main" id="{658AB022-ADFE-D0F1-F568-509D47765A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68760"/>
            <a:ext cx="6667500" cy="4762500"/>
          </a:xfrm>
          <a:prstGeom prst="rect">
            <a:avLst/>
          </a:prstGeom>
        </p:spPr>
      </p:pic>
      <p:pic>
        <p:nvPicPr>
          <p:cNvPr id="8" name="Picture 7" descr="Chart, bar chart, histogram&#10;&#10;Description automatically generated">
            <a:extLst>
              <a:ext uri="{FF2B5EF4-FFF2-40B4-BE49-F238E27FC236}">
                <a16:creationId xmlns:a16="http://schemas.microsoft.com/office/drawing/2014/main" id="{6FFD11A5-61BA-2141-63B6-1A3F56E1730F}"/>
              </a:ext>
            </a:extLst>
          </p:cNvPr>
          <p:cNvPicPr>
            <a:picLocks noChangeAspect="1"/>
          </p:cNvPicPr>
          <p:nvPr/>
        </p:nvPicPr>
        <p:blipFill rotWithShape="1">
          <a:blip r:embed="rId3">
            <a:extLst>
              <a:ext uri="{28A0092B-C50C-407E-A947-70E740481C1C}">
                <a14:useLocalDpi xmlns:a14="http://schemas.microsoft.com/office/drawing/2010/main" val="0"/>
              </a:ext>
            </a:extLst>
          </a:blip>
          <a:srcRect t="6263" r="1724" b="6945"/>
          <a:stretch/>
        </p:blipFill>
        <p:spPr>
          <a:xfrm>
            <a:off x="7032104" y="2276872"/>
            <a:ext cx="4696536" cy="3456384"/>
          </a:xfrm>
          <a:prstGeom prst="rect">
            <a:avLst/>
          </a:prstGeom>
        </p:spPr>
      </p:pic>
    </p:spTree>
    <p:extLst>
      <p:ext uri="{BB962C8B-B14F-4D97-AF65-F5344CB8AC3E}">
        <p14:creationId xmlns:p14="http://schemas.microsoft.com/office/powerpoint/2010/main" val="2437558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199456" y="188640"/>
            <a:ext cx="4680520" cy="646309"/>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3600" b="1" dirty="0">
                <a:solidFill>
                  <a:srgbClr val="80C615"/>
                </a:solidFill>
                <a:latin typeface="+mj-lt"/>
                <a:ea typeface="맑은 고딕" panose="020B0503020000020004" pitchFamily="50" charset="-127"/>
                <a:cs typeface="굴림" pitchFamily="50" charset="-127"/>
              </a:rPr>
              <a:t>Analysis &amp; Conclusions</a:t>
            </a:r>
          </a:p>
        </p:txBody>
      </p:sp>
      <p:sp>
        <p:nvSpPr>
          <p:cNvPr id="7" name="Content Placeholder 2">
            <a:extLst>
              <a:ext uri="{FF2B5EF4-FFF2-40B4-BE49-F238E27FC236}">
                <a16:creationId xmlns:a16="http://schemas.microsoft.com/office/drawing/2014/main" id="{A9EC93B4-7871-CA98-AA7B-67089866E5D7}"/>
              </a:ext>
            </a:extLst>
          </p:cNvPr>
          <p:cNvSpPr txBox="1">
            <a:spLocks/>
          </p:cNvSpPr>
          <p:nvPr/>
        </p:nvSpPr>
        <p:spPr>
          <a:xfrm>
            <a:off x="838200" y="1196752"/>
            <a:ext cx="10515600" cy="4351338"/>
          </a:xfrm>
          <a:prstGeom prst="rect">
            <a:avLst/>
          </a:prstGeom>
        </p:spPr>
        <p:txBody>
          <a:bodyPr/>
          <a:lst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r>
              <a:rPr lang="en-US" dirty="0">
                <a:solidFill>
                  <a:srgbClr val="7FC716"/>
                </a:solidFill>
              </a:rPr>
              <a:t>Write up summaries, major findings, and implications.</a:t>
            </a:r>
          </a:p>
          <a:p>
            <a:r>
              <a:rPr lang="en-US" dirty="0">
                <a:solidFill>
                  <a:srgbClr val="7FC716"/>
                </a:solidFill>
              </a:rPr>
              <a:t>Each question answered precisely with ample info</a:t>
            </a:r>
          </a:p>
          <a:p>
            <a:r>
              <a:rPr lang="en-US" dirty="0">
                <a:solidFill>
                  <a:srgbClr val="7FC716"/>
                </a:solidFill>
              </a:rPr>
              <a:t>Findings strongly support #s &amp; viz</a:t>
            </a:r>
          </a:p>
          <a:p>
            <a:r>
              <a:rPr lang="en-US" dirty="0">
                <a:solidFill>
                  <a:srgbClr val="7FC716"/>
                </a:solidFill>
              </a:rPr>
              <a:t>Each question supported with statistical analysis (aggregation, correlation, comparison, summary stats, sentiment analysis, time series analysis, liner regression, etc.)</a:t>
            </a:r>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2567608" y="2636912"/>
            <a:ext cx="7056784" cy="1367835"/>
          </a:xfrm>
        </p:spPr>
        <p:txBody>
          <a:bodyPr/>
          <a:lstStyle/>
          <a:p>
            <a:r>
              <a:rPr lang="en-US" altLang="ko-KR" dirty="0">
                <a:solidFill>
                  <a:srgbClr val="7FC716"/>
                </a:solidFill>
              </a:rPr>
              <a:t>THANK YOU!</a:t>
            </a:r>
            <a:endParaRPr lang="ko-KR" altLang="en-US" dirty="0">
              <a:solidFill>
                <a:srgbClr val="7FC716"/>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Scope &amp; Purpose</a:t>
            </a:r>
            <a:endParaRPr lang="ko-KR" altLang="en-US" dirty="0"/>
          </a:p>
        </p:txBody>
      </p:sp>
      <p:sp>
        <p:nvSpPr>
          <p:cNvPr id="5" name="TextBox 4">
            <a:extLst>
              <a:ext uri="{FF2B5EF4-FFF2-40B4-BE49-F238E27FC236}">
                <a16:creationId xmlns:a16="http://schemas.microsoft.com/office/drawing/2014/main" id="{484EF2A4-DA36-F167-909A-97597F54643A}"/>
              </a:ext>
            </a:extLst>
          </p:cNvPr>
          <p:cNvSpPr txBox="1"/>
          <p:nvPr/>
        </p:nvSpPr>
        <p:spPr>
          <a:xfrm>
            <a:off x="335360" y="1268760"/>
            <a:ext cx="11521280" cy="1938992"/>
          </a:xfrm>
          <a:prstGeom prst="rect">
            <a:avLst/>
          </a:prstGeom>
          <a:noFill/>
        </p:spPr>
        <p:txBody>
          <a:bodyPr wrap="square" rtlCol="0">
            <a:spAutoFit/>
          </a:bodyPr>
          <a:lstStyle/>
          <a:p>
            <a:pPr marL="342900" indent="-342900">
              <a:buFont typeface="Arial" panose="020B0604020202020204" pitchFamily="34" charset="0"/>
              <a:buChar char="•"/>
            </a:pPr>
            <a:r>
              <a:rPr lang="en-US" dirty="0"/>
              <a:t>Using a Kaggle.com merged data set from trasnfermarkt.de and fbref.com, soccer players from the top five</a:t>
            </a:r>
          </a:p>
          <a:p>
            <a:r>
              <a:rPr lang="en-US" dirty="0"/>
              <a:t>      European leagues are analyzed using statistics to determine the relationship to player value.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The purpose of this soccer analysis is to reveal the statistics that make a player or soccer club more valuable than the others.</a:t>
            </a:r>
          </a:p>
          <a:p>
            <a:pPr marL="342900" indent="-342900">
              <a:buFont typeface="Arial" panose="020B0604020202020204" pitchFamily="34" charset="0"/>
              <a:buChar char="•"/>
            </a:pPr>
            <a:endParaRPr lang="en-US" dirty="0"/>
          </a:p>
        </p:txBody>
      </p:sp>
      <p:pic>
        <p:nvPicPr>
          <p:cNvPr id="14" name="Picture 13" descr="Table&#10;&#10;Description automatically generated with low confidence">
            <a:extLst>
              <a:ext uri="{FF2B5EF4-FFF2-40B4-BE49-F238E27FC236}">
                <a16:creationId xmlns:a16="http://schemas.microsoft.com/office/drawing/2014/main" id="{8BC11359-B78D-F455-877D-C611C59781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380" y="3062260"/>
            <a:ext cx="11161240" cy="252698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Questions</a:t>
            </a:r>
            <a:endParaRPr lang="ko-KR" altLang="en-US" dirty="0"/>
          </a:p>
        </p:txBody>
      </p:sp>
      <p:sp>
        <p:nvSpPr>
          <p:cNvPr id="3" name="Content Placeholder 2">
            <a:extLst>
              <a:ext uri="{FF2B5EF4-FFF2-40B4-BE49-F238E27FC236}">
                <a16:creationId xmlns:a16="http://schemas.microsoft.com/office/drawing/2014/main" id="{A5676A86-1BE8-7313-FC6D-6DD5AC532D22}"/>
              </a:ext>
            </a:extLst>
          </p:cNvPr>
          <p:cNvSpPr>
            <a:spLocks noGrp="1"/>
          </p:cNvSpPr>
          <p:nvPr>
            <p:ph idx="1"/>
          </p:nvPr>
        </p:nvSpPr>
        <p:spPr>
          <a:xfrm>
            <a:off x="335360" y="1253331"/>
            <a:ext cx="10515600" cy="4351338"/>
          </a:xfrm>
        </p:spPr>
        <p:txBody>
          <a:bodyPr>
            <a:normAutofit/>
          </a:bodyPr>
          <a:lstStyle/>
          <a:p>
            <a:r>
              <a:rPr lang="en-US" dirty="0"/>
              <a:t>1. Which nationality has the most valuable players?</a:t>
            </a:r>
          </a:p>
          <a:p>
            <a:r>
              <a:rPr lang="en-US" dirty="0"/>
              <a:t>2. Which league has the most valuable players?</a:t>
            </a:r>
          </a:p>
          <a:p>
            <a:r>
              <a:rPr lang="en-US" dirty="0"/>
              <a:t>3. What is foot preference in relation to goals scored?</a:t>
            </a:r>
          </a:p>
          <a:p>
            <a:r>
              <a:rPr lang="en-US" dirty="0"/>
              <a:t>4. Which player plays the most minutes and receives the most red cards?</a:t>
            </a:r>
          </a:p>
          <a:p>
            <a:r>
              <a:rPr lang="en-US" dirty="0"/>
              <a:t>5. At what age is a soccer player at their highest value?</a:t>
            </a:r>
          </a:p>
          <a:p>
            <a:r>
              <a:rPr lang="en-US" dirty="0"/>
              <a:t>6. Which squad is the most valuable?</a:t>
            </a:r>
          </a:p>
          <a:p>
            <a:r>
              <a:rPr lang="en-US" dirty="0"/>
              <a:t>7. </a:t>
            </a:r>
            <a:r>
              <a:rPr lang="en-US" dirty="0">
                <a:effectLst/>
                <a:latin typeface="Calibri" panose="020F0502020204030204" pitchFamily="34" charset="0"/>
                <a:ea typeface="Calibri" panose="020F0502020204030204" pitchFamily="34" charset="0"/>
                <a:cs typeface="Times New Roman" panose="02020603050405020304" pitchFamily="18" charset="0"/>
              </a:rPr>
              <a:t>How does the league in which the player plays affect their value, goals scored, and minutes played?</a:t>
            </a:r>
            <a:endParaRPr lang="en-US" dirty="0"/>
          </a:p>
          <a:p>
            <a:r>
              <a:rPr lang="en-US" dirty="0"/>
              <a:t>8. </a:t>
            </a:r>
            <a:r>
              <a:rPr lang="en-US" dirty="0">
                <a:effectLst/>
                <a:latin typeface="Calibri" panose="020F0502020204030204" pitchFamily="34" charset="0"/>
                <a:ea typeface="Calibri" panose="020F0502020204030204" pitchFamily="34" charset="0"/>
                <a:cs typeface="Times New Roman" panose="02020603050405020304" pitchFamily="18" charset="0"/>
              </a:rPr>
              <a:t>How does the number of tackles and tackles won relate to the player's position?</a:t>
            </a:r>
          </a:p>
          <a:p>
            <a:endParaRPr lang="en-US" dirty="0"/>
          </a:p>
        </p:txBody>
      </p:sp>
    </p:spTree>
    <p:extLst>
      <p:ext uri="{BB962C8B-B14F-4D97-AF65-F5344CB8AC3E}">
        <p14:creationId xmlns:p14="http://schemas.microsoft.com/office/powerpoint/2010/main" val="524648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Seaborn Pair Plot – What data to use?</a:t>
            </a:r>
            <a:endParaRPr lang="ko-KR" altLang="en-US" dirty="0"/>
          </a:p>
        </p:txBody>
      </p:sp>
      <p:pic>
        <p:nvPicPr>
          <p:cNvPr id="7" name="Picture 6">
            <a:extLst>
              <a:ext uri="{FF2B5EF4-FFF2-40B4-BE49-F238E27FC236}">
                <a16:creationId xmlns:a16="http://schemas.microsoft.com/office/drawing/2014/main" id="{89CF05D3-43F9-AE5F-DE14-E5C52656B41E}"/>
              </a:ext>
            </a:extLst>
          </p:cNvPr>
          <p:cNvPicPr>
            <a:picLocks noChangeAspect="1"/>
          </p:cNvPicPr>
          <p:nvPr/>
        </p:nvPicPr>
        <p:blipFill>
          <a:blip r:embed="rId3"/>
          <a:stretch>
            <a:fillRect/>
          </a:stretch>
        </p:blipFill>
        <p:spPr>
          <a:xfrm>
            <a:off x="6528048" y="1636269"/>
            <a:ext cx="5556960" cy="5112568"/>
          </a:xfrm>
          <a:prstGeom prst="rect">
            <a:avLst/>
          </a:prstGeom>
        </p:spPr>
      </p:pic>
      <p:pic>
        <p:nvPicPr>
          <p:cNvPr id="4" name="Picture 3">
            <a:extLst>
              <a:ext uri="{FF2B5EF4-FFF2-40B4-BE49-F238E27FC236}">
                <a16:creationId xmlns:a16="http://schemas.microsoft.com/office/drawing/2014/main" id="{F690D328-FECE-62F0-45CB-1CCF2EB4BB79}"/>
              </a:ext>
            </a:extLst>
          </p:cNvPr>
          <p:cNvPicPr>
            <a:picLocks noChangeAspect="1"/>
          </p:cNvPicPr>
          <p:nvPr/>
        </p:nvPicPr>
        <p:blipFill rotWithShape="1">
          <a:blip r:embed="rId4"/>
          <a:srcRect r="45389"/>
          <a:stretch/>
        </p:blipFill>
        <p:spPr>
          <a:xfrm>
            <a:off x="897368" y="1543416"/>
            <a:ext cx="3930420" cy="1852631"/>
          </a:xfrm>
          <a:prstGeom prst="rect">
            <a:avLst/>
          </a:prstGeom>
        </p:spPr>
      </p:pic>
      <p:pic>
        <p:nvPicPr>
          <p:cNvPr id="8" name="Picture 7">
            <a:extLst>
              <a:ext uri="{FF2B5EF4-FFF2-40B4-BE49-F238E27FC236}">
                <a16:creationId xmlns:a16="http://schemas.microsoft.com/office/drawing/2014/main" id="{915D5115-7958-CA7C-C208-FF22E7E42B35}"/>
              </a:ext>
            </a:extLst>
          </p:cNvPr>
          <p:cNvPicPr>
            <a:picLocks noChangeAspect="1"/>
          </p:cNvPicPr>
          <p:nvPr/>
        </p:nvPicPr>
        <p:blipFill>
          <a:blip r:embed="rId5"/>
          <a:stretch>
            <a:fillRect/>
          </a:stretch>
        </p:blipFill>
        <p:spPr>
          <a:xfrm>
            <a:off x="839416" y="3461953"/>
            <a:ext cx="4046325" cy="3243613"/>
          </a:xfrm>
          <a:prstGeom prst="rect">
            <a:avLst/>
          </a:prstGeom>
        </p:spPr>
      </p:pic>
      <p:sp>
        <p:nvSpPr>
          <p:cNvPr id="14" name="TextBox 13">
            <a:extLst>
              <a:ext uri="{FF2B5EF4-FFF2-40B4-BE49-F238E27FC236}">
                <a16:creationId xmlns:a16="http://schemas.microsoft.com/office/drawing/2014/main" id="{23A1200A-6360-920E-7D33-265DA131D050}"/>
              </a:ext>
            </a:extLst>
          </p:cNvPr>
          <p:cNvSpPr txBox="1"/>
          <p:nvPr/>
        </p:nvSpPr>
        <p:spPr>
          <a:xfrm>
            <a:off x="335360" y="973637"/>
            <a:ext cx="11856640" cy="400110"/>
          </a:xfrm>
          <a:prstGeom prst="rect">
            <a:avLst/>
          </a:prstGeom>
          <a:noFill/>
        </p:spPr>
        <p:txBody>
          <a:bodyPr wrap="square">
            <a:spAutoFit/>
          </a:bodyPr>
          <a:lstStyle/>
          <a:p>
            <a:pPr marL="0" marR="0" lvl="0" indent="0" algn="l" defTabSz="995690" rtl="0" eaLnBrk="1" fontAlgn="auto" latinLnBrk="1" hangingPunct="1">
              <a:lnSpc>
                <a:spcPct val="100000"/>
              </a:lnSpc>
              <a:spcBef>
                <a:spcPts val="0"/>
              </a:spcBef>
              <a:spcAft>
                <a:spcPts val="0"/>
              </a:spcAft>
              <a:buClrTx/>
              <a:buSzTx/>
              <a:buFontTx/>
              <a:buNone/>
              <a:tabLst/>
              <a:defRPr/>
            </a:pPr>
            <a:r>
              <a:rPr lang="en-US" altLang="ko-KR" sz="2000" dirty="0"/>
              <a:t>Correlation heatmap &amp; </a:t>
            </a:r>
            <a:r>
              <a:rPr lang="en-US" altLang="ko-KR" sz="2000" dirty="0" err="1"/>
              <a:t>Pairplot</a:t>
            </a:r>
            <a:r>
              <a:rPr lang="en-US" altLang="ko-KR" sz="2000" dirty="0"/>
              <a:t> created to check for dependencies of the relationship between chosen variables.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Main Players Statistics </a:t>
            </a:r>
            <a:endParaRPr lang="ko-KR" altLang="en-US" dirty="0"/>
          </a:p>
        </p:txBody>
      </p:sp>
      <p:pic>
        <p:nvPicPr>
          <p:cNvPr id="5" name="Picture 4" descr="Chart, bar chart&#10;&#10;Description automatically generated">
            <a:extLst>
              <a:ext uri="{FF2B5EF4-FFF2-40B4-BE49-F238E27FC236}">
                <a16:creationId xmlns:a16="http://schemas.microsoft.com/office/drawing/2014/main" id="{A484A9F8-D5BF-D57A-644B-4DAB46A1252D}"/>
              </a:ext>
            </a:extLst>
          </p:cNvPr>
          <p:cNvPicPr>
            <a:picLocks noChangeAspect="1"/>
          </p:cNvPicPr>
          <p:nvPr/>
        </p:nvPicPr>
        <p:blipFill rotWithShape="1">
          <a:blip r:embed="rId2">
            <a:extLst>
              <a:ext uri="{28A0092B-C50C-407E-A947-70E740481C1C}">
                <a14:useLocalDpi xmlns:a14="http://schemas.microsoft.com/office/drawing/2010/main" val="0"/>
              </a:ext>
            </a:extLst>
          </a:blip>
          <a:srcRect t="6805" b="8127"/>
          <a:stretch/>
        </p:blipFill>
        <p:spPr>
          <a:xfrm>
            <a:off x="7001263" y="1412776"/>
            <a:ext cx="3437612" cy="1949534"/>
          </a:xfrm>
          <a:prstGeom prst="rect">
            <a:avLst/>
          </a:prstGeom>
        </p:spPr>
      </p:pic>
      <p:pic>
        <p:nvPicPr>
          <p:cNvPr id="7" name="Picture 6" descr="Chart, bar chart&#10;&#10;Description automatically generated">
            <a:extLst>
              <a:ext uri="{FF2B5EF4-FFF2-40B4-BE49-F238E27FC236}">
                <a16:creationId xmlns:a16="http://schemas.microsoft.com/office/drawing/2014/main" id="{782C1F6E-2C4D-44F9-7212-1407BF80F7B3}"/>
              </a:ext>
            </a:extLst>
          </p:cNvPr>
          <p:cNvPicPr>
            <a:picLocks noChangeAspect="1"/>
          </p:cNvPicPr>
          <p:nvPr/>
        </p:nvPicPr>
        <p:blipFill rotWithShape="1">
          <a:blip r:embed="rId3">
            <a:extLst>
              <a:ext uri="{28A0092B-C50C-407E-A947-70E740481C1C}">
                <a14:useLocalDpi xmlns:a14="http://schemas.microsoft.com/office/drawing/2010/main" val="0"/>
              </a:ext>
            </a:extLst>
          </a:blip>
          <a:srcRect t="7327"/>
          <a:stretch/>
        </p:blipFill>
        <p:spPr>
          <a:xfrm>
            <a:off x="8920920" y="3400605"/>
            <a:ext cx="3151744" cy="2434004"/>
          </a:xfrm>
          <a:prstGeom prst="rect">
            <a:avLst/>
          </a:prstGeom>
        </p:spPr>
      </p:pic>
      <p:pic>
        <p:nvPicPr>
          <p:cNvPr id="8" name="Picture 7" descr="Chart, bar chart&#10;&#10;Description automatically generated">
            <a:extLst>
              <a:ext uri="{FF2B5EF4-FFF2-40B4-BE49-F238E27FC236}">
                <a16:creationId xmlns:a16="http://schemas.microsoft.com/office/drawing/2014/main" id="{BCF25C86-B229-1FF3-438D-47871CDD581A}"/>
              </a:ext>
            </a:extLst>
          </p:cNvPr>
          <p:cNvPicPr>
            <a:picLocks noChangeAspect="1"/>
          </p:cNvPicPr>
          <p:nvPr/>
        </p:nvPicPr>
        <p:blipFill rotWithShape="1">
          <a:blip r:embed="rId4">
            <a:extLst>
              <a:ext uri="{28A0092B-C50C-407E-A947-70E740481C1C}">
                <a14:useLocalDpi xmlns:a14="http://schemas.microsoft.com/office/drawing/2010/main" val="0"/>
              </a:ext>
            </a:extLst>
          </a:blip>
          <a:srcRect t="4790" b="6544"/>
          <a:stretch/>
        </p:blipFill>
        <p:spPr>
          <a:xfrm>
            <a:off x="5503415" y="3429000"/>
            <a:ext cx="3035910" cy="2243197"/>
          </a:xfrm>
          <a:prstGeom prst="rect">
            <a:avLst/>
          </a:prstGeom>
        </p:spPr>
      </p:pic>
      <p:pic>
        <p:nvPicPr>
          <p:cNvPr id="9" name="Picture 8" descr="Chart, pie chart&#10;&#10;Description automatically generated">
            <a:extLst>
              <a:ext uri="{FF2B5EF4-FFF2-40B4-BE49-F238E27FC236}">
                <a16:creationId xmlns:a16="http://schemas.microsoft.com/office/drawing/2014/main" id="{3EDD2525-EB3D-0520-41ED-E7EADC9804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376" y="1806939"/>
            <a:ext cx="3744416" cy="3744416"/>
          </a:xfrm>
          <a:prstGeom prst="rect">
            <a:avLst/>
          </a:prstGeom>
        </p:spPr>
      </p:pic>
    </p:spTree>
    <p:extLst>
      <p:ext uri="{BB962C8B-B14F-4D97-AF65-F5344CB8AC3E}">
        <p14:creationId xmlns:p14="http://schemas.microsoft.com/office/powerpoint/2010/main" val="1221673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Scatter &amp; Box Plot – Value vs. League</a:t>
            </a:r>
            <a:endParaRPr lang="ko-KR" altLang="en-US" dirty="0"/>
          </a:p>
        </p:txBody>
      </p:sp>
      <p:pic>
        <p:nvPicPr>
          <p:cNvPr id="9" name="Picture 8" descr="Chart, box and whisker chart&#10;&#10;Description automatically generated">
            <a:extLst>
              <a:ext uri="{FF2B5EF4-FFF2-40B4-BE49-F238E27FC236}">
                <a16:creationId xmlns:a16="http://schemas.microsoft.com/office/drawing/2014/main" id="{CC752F0A-E0F2-EB8E-3903-0C1ABB4674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5720" y="1196752"/>
            <a:ext cx="6769492" cy="5494769"/>
          </a:xfrm>
          <a:prstGeom prst="rect">
            <a:avLst/>
          </a:prstGeom>
        </p:spPr>
      </p:pic>
    </p:spTree>
    <p:extLst>
      <p:ext uri="{BB962C8B-B14F-4D97-AF65-F5344CB8AC3E}">
        <p14:creationId xmlns:p14="http://schemas.microsoft.com/office/powerpoint/2010/main" val="3986405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Player Goal Statistics</a:t>
            </a:r>
            <a:endParaRPr lang="ko-KR" altLang="en-US" dirty="0"/>
          </a:p>
        </p:txBody>
      </p:sp>
      <p:pic>
        <p:nvPicPr>
          <p:cNvPr id="15" name="Picture 14">
            <a:extLst>
              <a:ext uri="{FF2B5EF4-FFF2-40B4-BE49-F238E27FC236}">
                <a16:creationId xmlns:a16="http://schemas.microsoft.com/office/drawing/2014/main" id="{676C9E6F-3BE6-FE0D-FECC-A2B62DAA31B5}"/>
              </a:ext>
            </a:extLst>
          </p:cNvPr>
          <p:cNvPicPr>
            <a:picLocks noChangeAspect="1"/>
          </p:cNvPicPr>
          <p:nvPr/>
        </p:nvPicPr>
        <p:blipFill rotWithShape="1">
          <a:blip r:embed="rId3"/>
          <a:srcRect l="12994" t="37335" r="29717" b="41077"/>
          <a:stretch/>
        </p:blipFill>
        <p:spPr>
          <a:xfrm>
            <a:off x="1156938" y="1093999"/>
            <a:ext cx="9878123" cy="2000725"/>
          </a:xfrm>
          <a:prstGeom prst="rect">
            <a:avLst/>
          </a:prstGeom>
        </p:spPr>
      </p:pic>
      <p:pic>
        <p:nvPicPr>
          <p:cNvPr id="6" name="Picture 5">
            <a:extLst>
              <a:ext uri="{FF2B5EF4-FFF2-40B4-BE49-F238E27FC236}">
                <a16:creationId xmlns:a16="http://schemas.microsoft.com/office/drawing/2014/main" id="{D5A49D87-15C6-49BA-A8F8-695B44AFB881}"/>
              </a:ext>
            </a:extLst>
          </p:cNvPr>
          <p:cNvPicPr>
            <a:picLocks noChangeAspect="1"/>
          </p:cNvPicPr>
          <p:nvPr/>
        </p:nvPicPr>
        <p:blipFill>
          <a:blip r:embed="rId4"/>
          <a:stretch>
            <a:fillRect/>
          </a:stretch>
        </p:blipFill>
        <p:spPr>
          <a:xfrm>
            <a:off x="695400" y="3240761"/>
            <a:ext cx="3817615" cy="3155054"/>
          </a:xfrm>
          <a:prstGeom prst="rect">
            <a:avLst/>
          </a:prstGeom>
        </p:spPr>
      </p:pic>
      <p:sp>
        <p:nvSpPr>
          <p:cNvPr id="14" name="TextBox 13">
            <a:extLst>
              <a:ext uri="{FF2B5EF4-FFF2-40B4-BE49-F238E27FC236}">
                <a16:creationId xmlns:a16="http://schemas.microsoft.com/office/drawing/2014/main" id="{2119DB3A-7D81-82C0-A0D5-A9688D5F88C5}"/>
              </a:ext>
            </a:extLst>
          </p:cNvPr>
          <p:cNvSpPr txBox="1"/>
          <p:nvPr/>
        </p:nvSpPr>
        <p:spPr>
          <a:xfrm>
            <a:off x="1271464" y="6395815"/>
            <a:ext cx="2399271" cy="400110"/>
          </a:xfrm>
          <a:prstGeom prst="rect">
            <a:avLst/>
          </a:prstGeom>
          <a:noFill/>
        </p:spPr>
        <p:txBody>
          <a:bodyPr wrap="square">
            <a:spAutoFit/>
          </a:bodyPr>
          <a:lstStyle/>
          <a:p>
            <a:r>
              <a:rPr lang="en-US" sz="1000" b="0" i="0" dirty="0">
                <a:solidFill>
                  <a:srgbClr val="000000"/>
                </a:solidFill>
                <a:effectLst/>
                <a:latin typeface="Consolas" panose="020B0609020204030204" pitchFamily="49" charset="0"/>
              </a:rPr>
              <a:t>t-statistic: 177.92156247083068 p-value: 0.0</a:t>
            </a:r>
            <a:endParaRPr lang="en-US" sz="1000" dirty="0"/>
          </a:p>
        </p:txBody>
      </p:sp>
      <p:pic>
        <p:nvPicPr>
          <p:cNvPr id="17" name="Picture 16">
            <a:extLst>
              <a:ext uri="{FF2B5EF4-FFF2-40B4-BE49-F238E27FC236}">
                <a16:creationId xmlns:a16="http://schemas.microsoft.com/office/drawing/2014/main" id="{9C345B18-BF0B-7703-0DAB-1CBF88702196}"/>
              </a:ext>
            </a:extLst>
          </p:cNvPr>
          <p:cNvPicPr>
            <a:picLocks noChangeAspect="1"/>
          </p:cNvPicPr>
          <p:nvPr/>
        </p:nvPicPr>
        <p:blipFill>
          <a:blip r:embed="rId5"/>
          <a:stretch>
            <a:fillRect/>
          </a:stretch>
        </p:blipFill>
        <p:spPr>
          <a:xfrm>
            <a:off x="6095999" y="3240761"/>
            <a:ext cx="3645024" cy="3012207"/>
          </a:xfrm>
          <a:prstGeom prst="rect">
            <a:avLst/>
          </a:prstGeom>
        </p:spPr>
      </p:pic>
      <p:sp>
        <p:nvSpPr>
          <p:cNvPr id="19" name="TextBox 18">
            <a:extLst>
              <a:ext uri="{FF2B5EF4-FFF2-40B4-BE49-F238E27FC236}">
                <a16:creationId xmlns:a16="http://schemas.microsoft.com/office/drawing/2014/main" id="{B1315C25-E9EC-F49F-A8C7-8A2C843EB75B}"/>
              </a:ext>
            </a:extLst>
          </p:cNvPr>
          <p:cNvSpPr txBox="1"/>
          <p:nvPr/>
        </p:nvSpPr>
        <p:spPr>
          <a:xfrm>
            <a:off x="6816080" y="6327976"/>
            <a:ext cx="3645024" cy="400110"/>
          </a:xfrm>
          <a:prstGeom prst="rect">
            <a:avLst/>
          </a:prstGeom>
          <a:noFill/>
        </p:spPr>
        <p:txBody>
          <a:bodyPr wrap="square">
            <a:spAutoFit/>
          </a:bodyPr>
          <a:lstStyle/>
          <a:p>
            <a:r>
              <a:rPr lang="en-US" sz="1000" dirty="0">
                <a:solidFill>
                  <a:srgbClr val="000000"/>
                </a:solidFill>
                <a:latin typeface="Consolas" panose="020B0609020204030204" pitchFamily="49" charset="0"/>
              </a:rPr>
              <a:t>t-statistic: 27.163586450073577 </a:t>
            </a:r>
          </a:p>
          <a:p>
            <a:r>
              <a:rPr lang="en-US" sz="1000" dirty="0">
                <a:solidFill>
                  <a:srgbClr val="000000"/>
                </a:solidFill>
                <a:latin typeface="Consolas" panose="020B0609020204030204" pitchFamily="49" charset="0"/>
              </a:rPr>
              <a:t>p-value: 1.6921283697150687e-150</a:t>
            </a:r>
          </a:p>
        </p:txBody>
      </p:sp>
    </p:spTree>
    <p:extLst>
      <p:ext uri="{BB962C8B-B14F-4D97-AF65-F5344CB8AC3E}">
        <p14:creationId xmlns:p14="http://schemas.microsoft.com/office/powerpoint/2010/main" val="2656183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Goal distribution per Player Position</a:t>
            </a:r>
            <a:endParaRPr lang="ko-KR" altLang="en-US" dirty="0"/>
          </a:p>
        </p:txBody>
      </p:sp>
      <p:pic>
        <p:nvPicPr>
          <p:cNvPr id="8" name="Picture 7">
            <a:extLst>
              <a:ext uri="{FF2B5EF4-FFF2-40B4-BE49-F238E27FC236}">
                <a16:creationId xmlns:a16="http://schemas.microsoft.com/office/drawing/2014/main" id="{F164E810-9F87-45B5-228F-D2570E1801E8}"/>
              </a:ext>
            </a:extLst>
          </p:cNvPr>
          <p:cNvPicPr>
            <a:picLocks noChangeAspect="1"/>
          </p:cNvPicPr>
          <p:nvPr/>
        </p:nvPicPr>
        <p:blipFill>
          <a:blip r:embed="rId2"/>
          <a:stretch>
            <a:fillRect/>
          </a:stretch>
        </p:blipFill>
        <p:spPr>
          <a:xfrm>
            <a:off x="1919536" y="1484784"/>
            <a:ext cx="8143875" cy="4457700"/>
          </a:xfrm>
          <a:prstGeom prst="rect">
            <a:avLst/>
          </a:prstGeom>
        </p:spPr>
      </p:pic>
    </p:spTree>
    <p:extLst>
      <p:ext uri="{BB962C8B-B14F-4D97-AF65-F5344CB8AC3E}">
        <p14:creationId xmlns:p14="http://schemas.microsoft.com/office/powerpoint/2010/main" val="1855049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Player Value &amp; Age</a:t>
            </a:r>
            <a:endParaRPr lang="ko-KR" altLang="en-US" dirty="0"/>
          </a:p>
        </p:txBody>
      </p:sp>
      <p:sp>
        <p:nvSpPr>
          <p:cNvPr id="6" name="내용 개체 틀 5"/>
          <p:cNvSpPr>
            <a:spLocks noGrp="1"/>
          </p:cNvSpPr>
          <p:nvPr>
            <p:ph idx="1"/>
          </p:nvPr>
        </p:nvSpPr>
        <p:spPr>
          <a:xfrm>
            <a:off x="278783" y="1412776"/>
            <a:ext cx="11522780" cy="4823421"/>
          </a:xfrm>
        </p:spPr>
        <p:txBody>
          <a:bodyPr/>
          <a:lstStyle/>
          <a:p>
            <a:r>
              <a:rPr lang="en-US" altLang="ko-KR" dirty="0"/>
              <a:t>Replace with your own text</a:t>
            </a:r>
          </a:p>
        </p:txBody>
      </p:sp>
      <p:pic>
        <p:nvPicPr>
          <p:cNvPr id="10" name="Picture 9" descr="Chart, scatter chart&#10;&#10;Description automatically generated">
            <a:extLst>
              <a:ext uri="{FF2B5EF4-FFF2-40B4-BE49-F238E27FC236}">
                <a16:creationId xmlns:a16="http://schemas.microsoft.com/office/drawing/2014/main" id="{888C9526-E972-F553-4BAE-068D2E6870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3384" y="1412776"/>
            <a:ext cx="5715000" cy="3810000"/>
          </a:xfrm>
          <a:prstGeom prst="rect">
            <a:avLst/>
          </a:prstGeom>
        </p:spPr>
      </p:pic>
      <p:pic>
        <p:nvPicPr>
          <p:cNvPr id="4" name="Picture 3">
            <a:extLst>
              <a:ext uri="{FF2B5EF4-FFF2-40B4-BE49-F238E27FC236}">
                <a16:creationId xmlns:a16="http://schemas.microsoft.com/office/drawing/2014/main" id="{CB0CB5AB-114D-D6CE-580E-215EC63773F2}"/>
              </a:ext>
            </a:extLst>
          </p:cNvPr>
          <p:cNvPicPr>
            <a:picLocks noChangeAspect="1"/>
          </p:cNvPicPr>
          <p:nvPr/>
        </p:nvPicPr>
        <p:blipFill>
          <a:blip r:embed="rId4"/>
          <a:stretch>
            <a:fillRect/>
          </a:stretch>
        </p:blipFill>
        <p:spPr>
          <a:xfrm>
            <a:off x="238747" y="2204864"/>
            <a:ext cx="4536504" cy="2921816"/>
          </a:xfrm>
          <a:prstGeom prst="rect">
            <a:avLst/>
          </a:prstGeom>
        </p:spPr>
      </p:pic>
    </p:spTree>
    <p:extLst>
      <p:ext uri="{BB962C8B-B14F-4D97-AF65-F5344CB8AC3E}">
        <p14:creationId xmlns:p14="http://schemas.microsoft.com/office/powerpoint/2010/main" val="1047900340"/>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12839</TotalTime>
  <Words>395</Words>
  <Application>Microsoft Office PowerPoint</Application>
  <PresentationFormat>Widescreen</PresentationFormat>
  <Paragraphs>42</Paragraphs>
  <Slides>13</Slides>
  <Notes>4</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 Light</vt:lpstr>
      <vt:lpstr>Arial</vt:lpstr>
      <vt:lpstr>맑은 고딕</vt:lpstr>
      <vt:lpstr>Consolas</vt:lpstr>
      <vt:lpstr>Calibri</vt:lpstr>
      <vt:lpstr>굴림체</vt:lpstr>
      <vt:lpstr>Office 테마</vt:lpstr>
      <vt:lpstr>SOCCER PLAYER ANALYSIS</vt:lpstr>
      <vt:lpstr>Scope &amp; Purpose</vt:lpstr>
      <vt:lpstr>Questions</vt:lpstr>
      <vt:lpstr>Seaborn Pair Plot – What data to use?</vt:lpstr>
      <vt:lpstr>Main Players Statistics </vt:lpstr>
      <vt:lpstr>Scatter &amp; Box Plot – Value vs. League</vt:lpstr>
      <vt:lpstr>Player Goal Statistics</vt:lpstr>
      <vt:lpstr>Goal distribution per Player Position</vt:lpstr>
      <vt:lpstr>Player Value &amp; Age</vt:lpstr>
      <vt:lpstr>Player Position &amp; Cards Received</vt:lpstr>
      <vt:lpstr>Tackles vs. Tackles Won</vt:lpstr>
      <vt:lpstr>PowerPoint Presentation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Alexandr GORBULIN</cp:lastModifiedBy>
  <cp:revision>3</cp:revision>
  <dcterms:created xsi:type="dcterms:W3CDTF">2010-02-01T08:03:16Z</dcterms:created>
  <dcterms:modified xsi:type="dcterms:W3CDTF">2023-02-08T22:01:47Z</dcterms:modified>
  <cp:category>www.slidemembers.com</cp:category>
</cp:coreProperties>
</file>

<file path=docProps/thumbnail.jpeg>
</file>